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4" r:id="rId4"/>
    <p:sldId id="257" r:id="rId5"/>
    <p:sldId id="265" r:id="rId6"/>
    <p:sldId id="261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CirendashievaNB\Desktop\&#1062;&#1099;&#1088;&#1077;&#1085;&#1076;&#1072;&#1096;&#1080;&#1077;&#1074;&#1072;\&#1080;&#1085;&#1092;&#1086;&#1088;&#1084;&#1072;&#1094;&#1080;&#1080;\&#1051;&#1080;&#1082;&#1074;&#1080;&#1076;&#1072;&#1094;&#1080;&#1103;\2016\3&#1089;&#1090;&#1086;&#1088;%20&#1082;&#1086;&#1084;&#1080;&#1089;&#1089;&#1080;&#1103;\&#1076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/>
              <a:t>Удовлетворенность условиями пребывания детей</a:t>
            </a:r>
          </a:p>
        </c:rich>
      </c:tx>
      <c:layout>
        <c:manualLayout>
          <c:xMode val="edge"/>
          <c:yMode val="edge"/>
          <c:x val="0.24695987654320992"/>
          <c:y val="8.9480115246161028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734470691163605E-2"/>
          <c:y val="0.16165868655520757"/>
          <c:w val="0.57107271313308061"/>
          <c:h val="0.7603801777589422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2399873626907748E-3"/>
                  <c:y val="-1.42038717038198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Лист1!$B$4:$B$6</c:f>
              <c:strCache>
                <c:ptCount val="3"/>
                <c:pt idx="0">
                  <c:v>условия пребывания полностью устраивают, они комфортные и безопасные</c:v>
                </c:pt>
                <c:pt idx="1">
                  <c:v>условия пребывания в основном устраивают</c:v>
                </c:pt>
                <c:pt idx="2">
                  <c:v>условиями недовольны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79</c:v>
                </c:pt>
                <c:pt idx="1">
                  <c:v>19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86028482550795"/>
          <c:y val="0.13955047082347921"/>
          <c:w val="0.3378804559152328"/>
          <c:h val="0.567970980259946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Предпочтения</a:t>
            </a:r>
            <a:r>
              <a:rPr lang="ru-RU" sz="2400" baseline="0" dirty="0"/>
              <a:t> родителей в вопросе формы получения дошкольного образования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9469816272965881E-2"/>
          <c:y val="0.21596409166906511"/>
          <c:w val="0.89145776914492547"/>
          <c:h val="0.691566494973655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973826188393121E-2"/>
                      <c:h val="7.1009813155306856E-2"/>
                    </c:manualLayout>
                  </c15:layout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Лист1!$B$20:$B$24</c:f>
              <c:strCache>
                <c:ptCount val="5"/>
                <c:pt idx="0">
                  <c:v>полный день в муниципальном детском саду</c:v>
                </c:pt>
                <c:pt idx="1">
                  <c:v>ГКП в муниципальном детском саду</c:v>
                </c:pt>
                <c:pt idx="2">
                  <c:v>посещение частного детского сада</c:v>
                </c:pt>
                <c:pt idx="3">
                  <c:v>группы выходного дня</c:v>
                </c:pt>
                <c:pt idx="4">
                  <c:v>семейные группы</c:v>
                </c:pt>
              </c:strCache>
            </c:strRef>
          </c:cat>
          <c:val>
            <c:numRef>
              <c:f>Лист1!$C$20:$C$24</c:f>
              <c:numCache>
                <c:formatCode>General</c:formatCode>
                <c:ptCount val="5"/>
                <c:pt idx="0">
                  <c:v>75</c:v>
                </c:pt>
                <c:pt idx="1">
                  <c:v>21</c:v>
                </c:pt>
                <c:pt idx="2">
                  <c:v>2</c:v>
                </c:pt>
                <c:pt idx="3">
                  <c:v>1.2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3307008"/>
        <c:axId val="117956608"/>
      </c:barChart>
      <c:catAx>
        <c:axId val="11330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956608"/>
        <c:crosses val="autoZero"/>
        <c:auto val="1"/>
        <c:lblAlgn val="ctr"/>
        <c:lblOffset val="100"/>
        <c:noMultiLvlLbl val="0"/>
      </c:catAx>
      <c:valAx>
        <c:axId val="11795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30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0.04501</cdr:x>
      <cdr:y>0.80975</cdr:y>
    </cdr:from>
    <cdr:to>
      <cdr:x>0.535</cdr:x>
      <cdr:y>0.94927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0384" y="4597119"/>
          <a:ext cx="4032448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10 841 участник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0.68375</cdr:x>
      <cdr:y>0.74633</cdr:y>
    </cdr:from>
    <cdr:to>
      <cdr:x>0.98124</cdr:x>
      <cdr:y>0.96195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26968" y="4237079"/>
          <a:ext cx="2448272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0.57875</cdr:x>
      <cdr:y>0.69559</cdr:y>
    </cdr:from>
    <cdr:to>
      <cdr:x>0.98999</cdr:x>
      <cdr:y>0.98732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762872" y="3949047"/>
          <a:ext cx="3384376" cy="1656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dirty="0" smtClean="0"/>
            <a:t>Более 30 % воспитанников не посещают ДОУ</a:t>
          </a:r>
        </a:p>
        <a:p xmlns:a="http://schemas.openxmlformats.org/drawingml/2006/main">
          <a:pPr algn="r"/>
          <a:r>
            <a:rPr lang="ru-RU" sz="2000" dirty="0"/>
            <a:t>в</a:t>
          </a:r>
          <a:r>
            <a:rPr lang="ru-RU" sz="2000" dirty="0" smtClean="0"/>
            <a:t> течение длительного периода времени </a:t>
          </a:r>
          <a:endParaRPr lang="ru-RU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84DF-CE98-4DE0-902F-CBC9B0CA4A75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1EE0C3-7144-460D-8DD1-1A32162C09C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57768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/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>
                <a:solidFill>
                  <a:srgbClr val="FFFF00"/>
                </a:solidFill>
              </a:rPr>
              <a:t/>
            </a:r>
            <a:br>
              <a:rPr lang="ru-RU" sz="3600" dirty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/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Об исполнении майского указа 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Президента России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в части обеспечения 100% доступности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дошкольного образования для детей в возрасте от 3 до 7 лет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/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>
                <a:solidFill>
                  <a:srgbClr val="FFFF00"/>
                </a:solidFill>
              </a:rPr>
              <a:t/>
            </a:r>
            <a:br>
              <a:rPr lang="ru-RU" sz="3600" dirty="0">
                <a:solidFill>
                  <a:srgbClr val="FFFF00"/>
                </a:solidFill>
              </a:rPr>
            </a:br>
            <a:r>
              <a:rPr lang="ru-RU" sz="2700" dirty="0" smtClean="0">
                <a:solidFill>
                  <a:srgbClr val="FFFF00"/>
                </a:solidFill>
              </a:rPr>
              <a:t>У.С. </a:t>
            </a:r>
            <a:r>
              <a:rPr lang="ru-RU" sz="2700" dirty="0">
                <a:solidFill>
                  <a:srgbClr val="FFFF00"/>
                </a:solidFill>
              </a:rPr>
              <a:t>А</a:t>
            </a:r>
            <a:r>
              <a:rPr lang="ru-RU" sz="2700" dirty="0" smtClean="0">
                <a:solidFill>
                  <a:srgbClr val="FFFF00"/>
                </a:solidFill>
              </a:rPr>
              <a:t>фанасьева</a:t>
            </a:r>
            <a:br>
              <a:rPr lang="ru-RU" sz="2700" dirty="0" smtClean="0">
                <a:solidFill>
                  <a:srgbClr val="FFFF00"/>
                </a:solidFill>
              </a:rPr>
            </a:br>
            <a:r>
              <a:rPr lang="ru-RU" sz="2700" dirty="0" smtClean="0">
                <a:solidFill>
                  <a:srgbClr val="FFFF00"/>
                </a:solidFill>
              </a:rPr>
              <a:t>председатель Комитета по образованию </a:t>
            </a:r>
            <a:endParaRPr lang="ru-RU" sz="27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56861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C000"/>
              </a:solidFill>
            </a:endParaRPr>
          </a:p>
          <a:p>
            <a:endParaRPr lang="ru-RU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72819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О МЕРАХ  ПО ОБЕСПЕЧЕНИЮ 100% -ОЙ </a:t>
            </a:r>
            <a:br>
              <a:rPr lang="ru-RU" sz="2800" dirty="0" smtClean="0">
                <a:solidFill>
                  <a:srgbClr val="FFC000"/>
                </a:solidFill>
              </a:rPr>
            </a:br>
            <a:r>
              <a:rPr lang="ru-RU" sz="2800" dirty="0" smtClean="0">
                <a:solidFill>
                  <a:srgbClr val="FFC000"/>
                </a:solidFill>
              </a:rPr>
              <a:t>ДОСТУПНОСТИ ДОШКОЛЬНОГО ОБРАЗОВАНИЯ В г. Улан - Удэ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568952" cy="4725144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Обеспечены местами – 22 618 детей.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Доля муниципальных ДОУ, здания которых находятся в аварийном состоянии или требуют капитального ремонта снизилась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 32,1 % до 14,3 %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Увеличение муниципальной сети:</a:t>
            </a:r>
          </a:p>
          <a:p>
            <a:pPr marL="457200" indent="-457200" algn="just">
              <a:buFontTx/>
              <a:buChar char="-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остроен новый детский сад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Исток</a:t>
            </a:r>
          </a:p>
          <a:p>
            <a:pPr marL="457200" indent="-457200" algn="just">
              <a:buFontTx/>
              <a:buChar char="-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риобретено 4 объекта</a:t>
            </a:r>
          </a:p>
          <a:p>
            <a:pPr marL="457200" indent="-457200" algn="just">
              <a:buFontTx/>
              <a:buChar char="-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аключено соглашение МЧП</a:t>
            </a:r>
          </a:p>
          <a:p>
            <a:pPr marL="457200" indent="-457200" algn="just"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353303"/>
              </p:ext>
            </p:extLst>
          </p:nvPr>
        </p:nvGraphicFramePr>
        <p:xfrm>
          <a:off x="457200" y="704089"/>
          <a:ext cx="8229600" cy="5677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26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632550"/>
              </p:ext>
            </p:extLst>
          </p:nvPr>
        </p:nvGraphicFramePr>
        <p:xfrm>
          <a:off x="179512" y="-19910"/>
          <a:ext cx="8643998" cy="6416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3998"/>
              </a:tblGrid>
              <a:tr h="1791996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Обеспечение 100 % доступности дошкольного образования для</a:t>
                      </a:r>
                      <a:r>
                        <a:rPr lang="ru-RU" sz="32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детей в возрасте от 3 до 7 лет в 2016 году планируется достигнуть за счет выполнения следующих мероприятий:</a:t>
                      </a:r>
                      <a:endParaRPr lang="ru-RU" sz="32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0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Муниципальная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программа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«Развитие образования г. Улан – Удэ – столицы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Республики Бурятия»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033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Развитие частного сектора</a:t>
                      </a:r>
                      <a:endParaRPr lang="ru-RU" sz="2400" dirty="0"/>
                    </a:p>
                  </a:txBody>
                  <a:tcPr/>
                </a:tc>
              </a:tr>
              <a:tr h="561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Развитие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альтернативных форм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0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Создание дополнительных</a:t>
                      </a:r>
                      <a:r>
                        <a:rPr lang="ru-RU" sz="2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мест на площадях учреждений      СПО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6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Плановое комплектование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24537"/>
              </p:ext>
            </p:extLst>
          </p:nvPr>
        </p:nvGraphicFramePr>
        <p:xfrm>
          <a:off x="457200" y="548681"/>
          <a:ext cx="8229600" cy="577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12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714620"/>
            <a:ext cx="6858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289</TotalTime>
  <Words>164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Об исполнении майского указа  Президента России в части обеспечения 100% доступности дошкольного образования для детей в возрасте от 3 до 7 лет   У.С. Афанасьева председатель Комитета по образованию </vt:lpstr>
      <vt:lpstr>О МЕРАХ  ПО ОБЕСПЕЧЕНИЮ 100% -ОЙ  ДОСТУПНОСТИ ДОШКОЛЬНОГО ОБРАЗОВАНИЯ В г. Улан - Удэ</vt:lpstr>
      <vt:lpstr>Презентация PowerPoint</vt:lpstr>
      <vt:lpstr> 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МЕРАХ  ПО ОБЕСПЕЧЕНИЮ 100% -ОЙ  ДОСТУПНОСТИ ДОШКОЛЬНОГО ОБРАЗОВАНИЯ В г. Улан - Удэ</dc:title>
  <dc:creator>TsepkovaLT</dc:creator>
  <cp:lastModifiedBy>5</cp:lastModifiedBy>
  <cp:revision>31</cp:revision>
  <cp:lastPrinted>2016-04-26T01:12:29Z</cp:lastPrinted>
  <dcterms:created xsi:type="dcterms:W3CDTF">2015-10-14T04:35:30Z</dcterms:created>
  <dcterms:modified xsi:type="dcterms:W3CDTF">2016-04-26T01:55:36Z</dcterms:modified>
</cp:coreProperties>
</file>